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24"/>
  </p:notesMasterIdLst>
  <p:handoutMasterIdLst>
    <p:handoutMasterId r:id="rId2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4" r:id="rId18"/>
    <p:sldId id="265" r:id="rId19"/>
    <p:sldId id="266" r:id="rId20"/>
    <p:sldId id="267" r:id="rId21"/>
    <p:sldId id="268" r:id="rId22"/>
    <p:sldId id="263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82"/>
  </p:normalViewPr>
  <p:slideViewPr>
    <p:cSldViewPr snapToGrid="0" snapToObjects="1">
      <p:cViewPr varScale="1">
        <p:scale>
          <a:sx n="161" d="100"/>
          <a:sy n="161" d="100"/>
        </p:scale>
        <p:origin x="216" y="3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10/12/19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2.pdf>
</file>

<file path=ppt/media/image2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10/12/19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033670"/>
            <a:ext cx="8254820" cy="1788446"/>
          </a:xfrm>
        </p:spPr>
        <p:txBody>
          <a:bodyPr/>
          <a:lstStyle/>
          <a:p>
            <a:r>
              <a:rPr lang="en-US" sz="3600" dirty="0"/>
              <a:t>ACCY577 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Machine Learning for Accounting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193" y="3403157"/>
            <a:ext cx="8254819" cy="543965"/>
          </a:xfrm>
        </p:spPr>
        <p:txBody>
          <a:bodyPr/>
          <a:lstStyle/>
          <a:p>
            <a:r>
              <a:rPr lang="en-US" sz="2800" dirty="0"/>
              <a:t>Module 1:  Introduction to Machine Learning</a:t>
            </a:r>
          </a:p>
          <a:p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7090E2-D0BC-7D4F-925E-F49E9C819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8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BA6AF2-BDFC-724F-A3DF-DA720011D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147519"/>
            <a:ext cx="5029200" cy="270070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6089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Dataset Splitting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B4113-FBE0-E543-86F0-9BECCAE8C3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853863-816B-EB4D-9F78-BFD5FA42DC3B}"/>
              </a:ext>
            </a:extLst>
          </p:cNvPr>
          <p:cNvSpPr txBox="1"/>
          <p:nvPr/>
        </p:nvSpPr>
        <p:spPr>
          <a:xfrm>
            <a:off x="457200" y="719852"/>
            <a:ext cx="75418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supervised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Split to training and testing 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model with training 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Evaluate model with testing 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253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7D1E54-1325-4641-BB46-4207D457D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56306"/>
            <a:ext cx="7605422" cy="265388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Standardizing</a:t>
            </a:r>
          </a:p>
          <a:p>
            <a:pPr lvl="1"/>
            <a:r>
              <a:rPr lang="en-US" sz="1400" dirty="0"/>
              <a:t>Zero mean and one standard deviation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Normalization</a:t>
            </a:r>
          </a:p>
          <a:p>
            <a:pPr lvl="1"/>
            <a:r>
              <a:rPr lang="en-US" sz="1400" dirty="0"/>
              <a:t>Scale to same range, normally 0 to 1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74045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Data Scaling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930604-EC2E-3D4D-8C33-45E96A9F01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89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EC53D5-55C0-BD4F-9A60-87044EBC6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7629276" cy="4128595"/>
          </a:xfrm>
        </p:spPr>
        <p:txBody>
          <a:bodyPr/>
          <a:lstStyle/>
          <a:p>
            <a:r>
              <a:rPr lang="en-US" sz="2000" b="1" dirty="0"/>
              <a:t>Modeling with </a:t>
            </a:r>
            <a:r>
              <a:rPr lang="en-US" sz="2000" b="1" dirty="0" err="1"/>
              <a:t>Scikit</a:t>
            </a:r>
            <a:r>
              <a:rPr lang="en-US" sz="2000" b="1" dirty="0"/>
              <a:t>-Learn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Pre-process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Create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Train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Evaluate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Predict with the model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241527" cy="655908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Lesson 3: Introduction to 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3445529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Artificial Intelligence, Machine Learning and Deep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20279"/>
            <a:ext cx="8098637" cy="71267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Lesson 1:  Introduction to 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AD2AAA9-50C7-104B-B060-234B82EDC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8707" y="1279525"/>
            <a:ext cx="5618361" cy="35687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rmAutofit/>
          </a:bodyPr>
          <a:lstStyle/>
          <a:p>
            <a:r>
              <a:rPr lang="en-US" sz="2000" dirty="0"/>
              <a:t>Artificial Intelligence, Machine Learning and Deep Learning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1017425"/>
            <a:ext cx="6407331" cy="3568287"/>
          </a:xfrm>
        </p:spPr>
        <p:txBody>
          <a:bodyPr>
            <a:normAutofit fontScale="92500" lnSpcReduction="10000"/>
          </a:bodyPr>
          <a:lstStyle/>
          <a:p>
            <a:r>
              <a:rPr lang="en-US" sz="2100" b="1" dirty="0"/>
              <a:t>Supervised Learning</a:t>
            </a:r>
          </a:p>
          <a:p>
            <a:r>
              <a:rPr lang="en-US" sz="1500" dirty="0"/>
              <a:t>Ground truth is available. The algorithms are provided with true outputs for a give inputs.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100" dirty="0" err="1"/>
              <a:t>Classificaiton</a:t>
            </a:r>
            <a:endParaRPr lang="en-US" sz="21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100" dirty="0"/>
              <a:t>Regression</a:t>
            </a:r>
          </a:p>
          <a:p>
            <a:pPr lvl="1"/>
            <a:endParaRPr lang="en-US" sz="2100" dirty="0"/>
          </a:p>
          <a:p>
            <a:r>
              <a:rPr lang="en-US" sz="2100" b="1" dirty="0"/>
              <a:t>Unsupervised Learning</a:t>
            </a:r>
          </a:p>
          <a:p>
            <a:r>
              <a:rPr lang="en-US" sz="1500" dirty="0"/>
              <a:t>No corresponding output. The algorithms identify patterns and features from the data directly.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100" dirty="0"/>
              <a:t>Clustering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62392"/>
            <a:ext cx="6407331" cy="492519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327759" y="1137037"/>
            <a:ext cx="6331906" cy="3568287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Regression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Text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Clustering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Time </a:t>
            </a:r>
            <a:r>
              <a:rPr lang="en-US" sz="1800" dirty="0" err="1"/>
              <a:t>Sieres</a:t>
            </a:r>
            <a:r>
              <a:rPr lang="en-US" sz="1800" dirty="0"/>
              <a:t> Analysis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7758" y="469126"/>
            <a:ext cx="6331907" cy="811033"/>
          </a:xfrm>
        </p:spPr>
        <p:txBody>
          <a:bodyPr>
            <a:normAutofit fontScale="90000"/>
          </a:bodyPr>
          <a:lstStyle/>
          <a:p>
            <a:r>
              <a:rPr lang="en-US" sz="2200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896" y="719138"/>
            <a:ext cx="4119808" cy="412908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700" dirty="0"/>
              <a:t>Lesson 2: Data Pre-Processing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20812" y="1047806"/>
            <a:ext cx="5029200" cy="338540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Categorical Variables Encoding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Dataset Splitting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Data Scaling and Standardizing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988" y="512346"/>
            <a:ext cx="8098637" cy="655908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Data Pre-processing Techniques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92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174934"/>
            <a:ext cx="5029200" cy="3424942"/>
          </a:xfrm>
        </p:spPr>
        <p:txBody>
          <a:bodyPr/>
          <a:lstStyle/>
          <a:p>
            <a:r>
              <a:rPr lang="en-US" sz="1800" b="1" dirty="0"/>
              <a:t>Nominal</a:t>
            </a:r>
          </a:p>
          <a:p>
            <a:pPr lvl="1"/>
            <a:r>
              <a:rPr lang="en-US" sz="1400" dirty="0"/>
              <a:t>Categories have no numerical orders.</a:t>
            </a:r>
          </a:p>
          <a:p>
            <a:pPr lvl="1"/>
            <a:r>
              <a:rPr lang="en-US" sz="1400" dirty="0"/>
              <a:t>Gender, Color</a:t>
            </a:r>
          </a:p>
          <a:p>
            <a:endParaRPr lang="en-US" sz="1800" b="1" dirty="0"/>
          </a:p>
          <a:p>
            <a:r>
              <a:rPr lang="en-US" sz="1800" b="1" dirty="0"/>
              <a:t>Ordinal</a:t>
            </a:r>
          </a:p>
          <a:p>
            <a:pPr lvl="1"/>
            <a:r>
              <a:rPr lang="en-US" sz="1400" dirty="0"/>
              <a:t>Categories have numerical orders.</a:t>
            </a:r>
          </a:p>
          <a:p>
            <a:pPr lvl="1"/>
            <a:r>
              <a:rPr lang="en-US" sz="1400" dirty="0"/>
              <a:t>Rank in race, Size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94852"/>
            <a:ext cx="8098637" cy="655908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Categorical Variables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024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7C96DF-096D-3246-9309-A1EF48676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19852"/>
            <a:ext cx="7295322" cy="2839591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Label Encoding</a:t>
            </a:r>
          </a:p>
          <a:p>
            <a:pPr lvl="1"/>
            <a:r>
              <a:rPr lang="en-US" sz="1200" dirty="0"/>
              <a:t>Encode to unique numeric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One Hot Encoding</a:t>
            </a:r>
          </a:p>
          <a:p>
            <a:pPr lvl="1"/>
            <a:r>
              <a:rPr lang="en-US" sz="1200" dirty="0"/>
              <a:t>Create a dummy variable with value 0 and 1 </a:t>
            </a:r>
          </a:p>
          <a:p>
            <a:pPr lvl="1"/>
            <a:r>
              <a:rPr lang="en-US" sz="1200" dirty="0"/>
              <a:t>for each category value.</a:t>
            </a:r>
          </a:p>
          <a:p>
            <a:pPr lvl="1"/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Ordinal Encoding</a:t>
            </a:r>
          </a:p>
          <a:p>
            <a:pPr lvl="1"/>
            <a:r>
              <a:rPr lang="en-US" sz="1200" dirty="0"/>
              <a:t>Encode categories to ordered </a:t>
            </a:r>
            <a:r>
              <a:rPr lang="en-US" sz="1200" dirty="0" err="1"/>
              <a:t>numerica</a:t>
            </a:r>
            <a:r>
              <a:rPr lang="en-US" sz="1200" dirty="0"/>
              <a:t> values. </a:t>
            </a:r>
          </a:p>
          <a:p>
            <a:pPr lvl="1"/>
            <a:r>
              <a:rPr lang="en-US" sz="1200" dirty="0"/>
              <a:t>Small-&gt;0, Medium-&gt;1, Large-&gt;2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Categorical Variable Encoding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02968-2D6A-6E45-8A71-C043DFCFCF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B99076-B2E6-BA45-A9D4-074D47414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8362" y="612434"/>
            <a:ext cx="4295818" cy="294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2468</TotalTime>
  <Words>233</Words>
  <Application>Microsoft Macintosh PowerPoint</Application>
  <PresentationFormat>On-screen Show (16:9)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ACCY577   Machine Learning for Accounting</vt:lpstr>
      <vt:lpstr>Lesson 1:  Introduction to Machine Learning </vt:lpstr>
      <vt:lpstr>Artificial Intelligence, Machine Learning and Deep Learning </vt:lpstr>
      <vt:lpstr>Machine Learning </vt:lpstr>
      <vt:lpstr>Machine Learning Algorithms </vt:lpstr>
      <vt:lpstr>Lesson 2: Data Pre-Processing </vt:lpstr>
      <vt:lpstr>Data Pre-processing Techniques </vt:lpstr>
      <vt:lpstr>Categorical Variables </vt:lpstr>
      <vt:lpstr>Categorical Variable Encoding </vt:lpstr>
      <vt:lpstr>Dataset Splitting</vt:lpstr>
      <vt:lpstr>Data Scaling</vt:lpstr>
      <vt:lpstr>Lesson 3: Introduction to Machine Learning Algorithms 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5</cp:revision>
  <dcterms:created xsi:type="dcterms:W3CDTF">2019-10-12T20:28:15Z</dcterms:created>
  <dcterms:modified xsi:type="dcterms:W3CDTF">2019-10-14T13:37:01Z</dcterms:modified>
</cp:coreProperties>
</file>

<file path=docProps/thumbnail.jpeg>
</file>